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2" r:id="rId3"/>
    <p:sldId id="274" r:id="rId4"/>
    <p:sldId id="267" r:id="rId5"/>
    <p:sldId id="266" r:id="rId6"/>
    <p:sldId id="276" r:id="rId7"/>
    <p:sldId id="268" r:id="rId8"/>
    <p:sldId id="269" r:id="rId9"/>
    <p:sldId id="257" r:id="rId10"/>
    <p:sldId id="265" r:id="rId11"/>
    <p:sldId id="259" r:id="rId12"/>
    <p:sldId id="260" r:id="rId13"/>
    <p:sldId id="261" r:id="rId14"/>
    <p:sldId id="262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76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rrep04\Desktop\Neuer%20Ordner%20(2)\is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rrep04\Desktop\Neuer%20Ordner%20(2)\is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rrep04\Desktop\Neuer%20Ordner%20(2)\isa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rrep04\Desktop\Neuer%20Ordner%20(2)\isa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rrep04\Desktop\Neuer%20Ordner%20(2)\is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rrep04\Desktop\Neuer%20Ordner%20(2)\is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rrep04\Desktop\Neuer%20Ordner%20(2)\is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rrep04\Desktop\Neuer%20Ordner%20(2)\is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rrep04\Desktop\Neuer%20Ordner%20(2)\is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rrep04\Desktop\Neuer%20Ordner%20(2)\is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rrep04\Desktop\Neuer%20Ordner%20(2)\is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rrep04\Desktop\Neuer%20Ordner%20(2)\is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rrep04\Desktop\Neuer%20Ordner%20(2)\is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What is your status in E-READ? </a:t>
            </a:r>
            <a:endParaRPr lang="de-DE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Tabelle2!$R$24:$V$24</c:f>
              <c:strCache>
                <c:ptCount val="5"/>
                <c:pt idx="0">
                  <c:v>Simple (WG) member</c:v>
                </c:pt>
                <c:pt idx="1">
                  <c:v>MC member</c:v>
                </c:pt>
                <c:pt idx="2">
                  <c:v>Executive member (WG coordinator, STSM manager, chair)</c:v>
                </c:pt>
                <c:pt idx="3">
                  <c:v>MC and Executive member</c:v>
                </c:pt>
                <c:pt idx="4">
                  <c:v>Simple (WG) and MC member</c:v>
                </c:pt>
              </c:strCache>
            </c:strRef>
          </c:cat>
          <c:val>
            <c:numRef>
              <c:f>Tabelle2!$R$25:$V$25</c:f>
              <c:numCache>
                <c:formatCode>General</c:formatCode>
                <c:ptCount val="5"/>
                <c:pt idx="0">
                  <c:v>29</c:v>
                </c:pt>
                <c:pt idx="1">
                  <c:v>19</c:v>
                </c:pt>
                <c:pt idx="2">
                  <c:v>6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15714936"/>
        <c:axId val="115715328"/>
      </c:barChart>
      <c:catAx>
        <c:axId val="1157149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5715328"/>
        <c:crosses val="autoZero"/>
        <c:auto val="1"/>
        <c:lblAlgn val="ctr"/>
        <c:lblOffset val="100"/>
        <c:noMultiLvlLbl val="0"/>
      </c:catAx>
      <c:valAx>
        <c:axId val="1157153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15714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/>
              <a:t>How would you evaluate the sensitivity for gender balance in E-READ? 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Tabelle2!$L$2:$P$2</c:f>
              <c:strCache>
                <c:ptCount val="5"/>
                <c:pt idx="0">
                  <c:v>1. Bad</c:v>
                </c:pt>
                <c:pt idx="1">
                  <c:v>2.</c:v>
                </c:pt>
                <c:pt idx="2">
                  <c:v>3.Acceptable</c:v>
                </c:pt>
                <c:pt idx="3">
                  <c:v>4.</c:v>
                </c:pt>
                <c:pt idx="4">
                  <c:v>5.Excellent</c:v>
                </c:pt>
              </c:strCache>
            </c:strRef>
          </c:cat>
          <c:val>
            <c:numRef>
              <c:f>Tabelle2!$L$3:$P$3</c:f>
              <c:numCache>
                <c:formatCode>General</c:formatCode>
                <c:ptCount val="5"/>
                <c:pt idx="2">
                  <c:v>19</c:v>
                </c:pt>
                <c:pt idx="3">
                  <c:v>15</c:v>
                </c:pt>
                <c:pt idx="4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52163896"/>
        <c:axId val="152164288"/>
      </c:barChart>
      <c:catAx>
        <c:axId val="1521638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2164288"/>
        <c:crosses val="autoZero"/>
        <c:auto val="1"/>
        <c:lblAlgn val="ctr"/>
        <c:lblOffset val="100"/>
        <c:noMultiLvlLbl val="0"/>
      </c:catAx>
      <c:valAx>
        <c:axId val="1521642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52163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1"/>
            </a:pPr>
            <a:r>
              <a:rPr lang="en-US" sz="2000" b="1" i="0" u="none" strike="noStrike" baseline="0">
                <a:effectLst/>
              </a:rPr>
              <a:t>Has E-READ had a positive impact on your career/research path </a:t>
            </a:r>
            <a:endParaRPr lang="de-DE" sz="2000" b="1"/>
          </a:p>
        </c:rich>
      </c:tx>
      <c:layout>
        <c:manualLayout>
          <c:xMode val="edge"/>
          <c:yMode val="edge"/>
          <c:x val="0.130919673506627"/>
          <c:y val="1.5411096297942204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9991134679705867E-2"/>
          <c:y val="1.4948570529200459E-2"/>
          <c:w val="0.97000886532029418"/>
          <c:h val="0.9086571399474132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Tabelle2!$S$2:$T$2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Tabelle2!$S$3:$T$3</c:f>
              <c:numCache>
                <c:formatCode>General</c:formatCode>
                <c:ptCount val="2"/>
                <c:pt idx="0">
                  <c:v>46</c:v>
                </c:pt>
                <c:pt idx="1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52165072"/>
        <c:axId val="152165464"/>
      </c:barChart>
      <c:catAx>
        <c:axId val="1521650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it-IT"/>
          </a:p>
        </c:txPr>
        <c:crossAx val="152165464"/>
        <c:crosses val="autoZero"/>
        <c:auto val="1"/>
        <c:lblAlgn val="ctr"/>
        <c:lblOffset val="100"/>
        <c:noMultiLvlLbl val="0"/>
      </c:catAx>
      <c:valAx>
        <c:axId val="15216546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52165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Do you have any suggestions to improve E-READ communication?</a:t>
            </a:r>
            <a:r>
              <a:rPr lang="de-DE"/>
              <a:t> 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Tabelle2!$Z$2:$AB$2</c:f>
              <c:strCache>
                <c:ptCount val="3"/>
                <c:pt idx="0">
                  <c:v>More communication  between members of  WG, as well as between WGs</c:v>
                </c:pt>
                <c:pt idx="1">
                  <c:v>Use of dedicated collaboration platforms or forums</c:v>
                </c:pt>
                <c:pt idx="2">
                  <c:v> More content sharing  of the different projects in the four WGs</c:v>
                </c:pt>
              </c:strCache>
            </c:strRef>
          </c:cat>
          <c:val>
            <c:numRef>
              <c:f>Tabelle2!$Z$3:$AB$3</c:f>
              <c:numCache>
                <c:formatCode>General</c:formatCode>
                <c:ptCount val="3"/>
                <c:pt idx="0">
                  <c:v>18</c:v>
                </c:pt>
                <c:pt idx="1">
                  <c:v>5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51689640"/>
        <c:axId val="151690032"/>
      </c:barChart>
      <c:catAx>
        <c:axId val="151689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1690032"/>
        <c:crosses val="autoZero"/>
        <c:auto val="1"/>
        <c:lblAlgn val="ctr"/>
        <c:lblOffset val="100"/>
        <c:noMultiLvlLbl val="0"/>
      </c:catAx>
      <c:valAx>
        <c:axId val="15169003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51689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Do you have further suggestions on how we could improve E-READ in the next few years?  </a:t>
            </a:r>
            <a:endParaRPr lang="de-DE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Tabelle2!$AH$2:$AK$2</c:f>
              <c:strCache>
                <c:ptCount val="4"/>
                <c:pt idx="0">
                  <c:v>More easily reachable meeting  places</c:v>
                </c:pt>
                <c:pt idx="1">
                  <c:v>Better running of WG communication.
</c:v>
                </c:pt>
                <c:pt idx="2">
                  <c:v>More STSM and more Training Schools</c:v>
                </c:pt>
                <c:pt idx="3">
                  <c:v>More joint/group publications.</c:v>
                </c:pt>
              </c:strCache>
            </c:strRef>
          </c:cat>
          <c:val>
            <c:numRef>
              <c:f>Tabelle2!$AH$3:$AK$3</c:f>
              <c:numCache>
                <c:formatCode>General</c:formatCode>
                <c:ptCount val="4"/>
                <c:pt idx="0">
                  <c:v>3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51690816"/>
        <c:axId val="151691208"/>
      </c:barChart>
      <c:catAx>
        <c:axId val="1516908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1691208"/>
        <c:crosses val="autoZero"/>
        <c:auto val="1"/>
        <c:lblAlgn val="ctr"/>
        <c:lblOffset val="100"/>
        <c:noMultiLvlLbl val="0"/>
      </c:catAx>
      <c:valAx>
        <c:axId val="1516912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51690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Which working group(s) do you belong to? </a:t>
            </a:r>
            <a:endParaRPr lang="de-DE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Tabelle2!$G$23:$N$23</c:f>
              <c:strCache>
                <c:ptCount val="8"/>
                <c:pt idx="0">
                  <c:v>WG1</c:v>
                </c:pt>
                <c:pt idx="1">
                  <c:v>WG2</c:v>
                </c:pt>
                <c:pt idx="2">
                  <c:v>WG3</c:v>
                </c:pt>
                <c:pt idx="3">
                  <c:v>WG4</c:v>
                </c:pt>
                <c:pt idx="4">
                  <c:v>WG1+WG3</c:v>
                </c:pt>
                <c:pt idx="5">
                  <c:v>WG1+WG2</c:v>
                </c:pt>
                <c:pt idx="6">
                  <c:v>WG2+WG4</c:v>
                </c:pt>
                <c:pt idx="7">
                  <c:v>WG3+WG4</c:v>
                </c:pt>
              </c:strCache>
            </c:strRef>
          </c:cat>
          <c:val>
            <c:numRef>
              <c:f>Tabelle2!$G$24:$N$24</c:f>
              <c:numCache>
                <c:formatCode>General</c:formatCode>
                <c:ptCount val="8"/>
                <c:pt idx="0">
                  <c:v>6</c:v>
                </c:pt>
                <c:pt idx="1">
                  <c:v>9</c:v>
                </c:pt>
                <c:pt idx="2">
                  <c:v>13</c:v>
                </c:pt>
                <c:pt idx="3">
                  <c:v>9</c:v>
                </c:pt>
                <c:pt idx="4">
                  <c:v>3</c:v>
                </c:pt>
                <c:pt idx="5">
                  <c:v>5</c:v>
                </c:pt>
                <c:pt idx="6">
                  <c:v>3</c:v>
                </c:pt>
                <c:pt idx="7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51600584"/>
        <c:axId val="151600976"/>
      </c:barChart>
      <c:catAx>
        <c:axId val="1516005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1600976"/>
        <c:crosses val="autoZero"/>
        <c:auto val="1"/>
        <c:lblAlgn val="ctr"/>
        <c:lblOffset val="100"/>
        <c:noMultiLvlLbl val="0"/>
      </c:catAx>
      <c:valAx>
        <c:axId val="15160097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51600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/>
              <a:t>How many meetings of E-READ have you attended?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6907140079712256E-2"/>
          <c:y val="1.7123869549972016E-2"/>
          <c:w val="0.84498359580052496"/>
          <c:h val="0.926610535702567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Tabelle2!$AF$24</c:f>
              <c:strCache>
                <c:ptCount val="1"/>
                <c:pt idx="0">
                  <c:v>Frequency</c:v>
                </c:pt>
              </c:strCache>
            </c:strRef>
          </c:tx>
          <c:invertIfNegative val="0"/>
          <c:cat>
            <c:strRef>
              <c:f>Tabelle2!$AG$23:$AI$23</c:f>
              <c:strCache>
                <c:ptCount val="3"/>
                <c:pt idx="0">
                  <c:v>None</c:v>
                </c:pt>
                <c:pt idx="1">
                  <c:v>Two</c:v>
                </c:pt>
                <c:pt idx="2">
                  <c:v>More than two</c:v>
                </c:pt>
              </c:strCache>
            </c:strRef>
          </c:cat>
          <c:val>
            <c:numRef>
              <c:f>Tabelle2!$AG$24:$AI$24</c:f>
              <c:numCache>
                <c:formatCode>General</c:formatCode>
                <c:ptCount val="3"/>
                <c:pt idx="0">
                  <c:v>13</c:v>
                </c:pt>
                <c:pt idx="1">
                  <c:v>21</c:v>
                </c:pt>
                <c:pt idx="2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601760"/>
        <c:axId val="151602152"/>
      </c:barChart>
      <c:catAx>
        <c:axId val="151601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1602152"/>
        <c:crosses val="autoZero"/>
        <c:auto val="1"/>
        <c:lblAlgn val="ctr"/>
        <c:lblOffset val="100"/>
        <c:noMultiLvlLbl val="0"/>
      </c:catAx>
      <c:valAx>
        <c:axId val="151602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16017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Did you apply for a STSM? </a:t>
            </a:r>
            <a:endParaRPr lang="de-DE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Tabelle2!$AA$24:$AB$24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Tabelle2!$AA$25:$AB$25</c:f>
              <c:numCache>
                <c:formatCode>General</c:formatCode>
                <c:ptCount val="2"/>
                <c:pt idx="0">
                  <c:v>21</c:v>
                </c:pt>
                <c:pt idx="1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602936"/>
        <c:axId val="151603328"/>
      </c:barChart>
      <c:catAx>
        <c:axId val="1516029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1603328"/>
        <c:crosses val="autoZero"/>
        <c:auto val="1"/>
        <c:lblAlgn val="ctr"/>
        <c:lblOffset val="100"/>
        <c:noMultiLvlLbl val="0"/>
      </c:catAx>
      <c:valAx>
        <c:axId val="1516033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51602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Did you apply for a Training School? </a:t>
            </a:r>
            <a:endParaRPr lang="de-DE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5297336229780207E-2"/>
          <c:y val="8.5301026578145214E-2"/>
          <c:w val="0.88434470892253203"/>
          <c:h val="0.84566832931717673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Tabelle2!$AF$64:$AG$64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Tabelle2!$AF$65:$AG$65</c:f>
              <c:numCache>
                <c:formatCode>General</c:formatCode>
                <c:ptCount val="2"/>
                <c:pt idx="0">
                  <c:v>21</c:v>
                </c:pt>
                <c:pt idx="1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025256"/>
        <c:axId val="152025648"/>
      </c:barChart>
      <c:catAx>
        <c:axId val="1520252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2025648"/>
        <c:crosses val="autoZero"/>
        <c:auto val="1"/>
        <c:lblAlgn val="ctr"/>
        <c:lblOffset val="100"/>
        <c:noMultiLvlLbl val="0"/>
      </c:catAx>
      <c:valAx>
        <c:axId val="1520256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52025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Do you plan to apply for a national grant or for European Grants with projects related to E-READ? </a:t>
            </a:r>
            <a:endParaRPr lang="de-DE"/>
          </a:p>
        </c:rich>
      </c:tx>
      <c:layout>
        <c:manualLayout>
          <c:xMode val="edge"/>
          <c:yMode val="edge"/>
          <c:x val="0.1110971128608924"/>
          <c:y val="4.166666666666666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9993559832798675E-2"/>
          <c:y val="0.1797334622488076"/>
          <c:w val="0.96000644016720127"/>
          <c:h val="0.764000943003732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Tabelle2!$Y$44:$Z$44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Tabelle2!$Y$45:$Z$45</c:f>
              <c:numCache>
                <c:formatCode>General</c:formatCode>
                <c:ptCount val="2"/>
                <c:pt idx="0">
                  <c:v>46</c:v>
                </c:pt>
                <c:pt idx="1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026432"/>
        <c:axId val="152026824"/>
      </c:barChart>
      <c:catAx>
        <c:axId val="1520264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2026824"/>
        <c:crosses val="autoZero"/>
        <c:auto val="1"/>
        <c:lblAlgn val="ctr"/>
        <c:lblOffset val="100"/>
        <c:noMultiLvlLbl val="0"/>
      </c:catAx>
      <c:valAx>
        <c:axId val="1520268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52026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If yes, which grant do you plan to apply for? </a:t>
            </a:r>
            <a:endParaRPr lang="de-DE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Tabelle2!$Z$64:$AD$64</c:f>
              <c:strCache>
                <c:ptCount val="5"/>
                <c:pt idx="0">
                  <c:v>National Grant</c:v>
                </c:pt>
                <c:pt idx="1">
                  <c:v>ERC Grant</c:v>
                </c:pt>
                <c:pt idx="2">
                  <c:v>KA2</c:v>
                </c:pt>
                <c:pt idx="3">
                  <c:v>Marie Curie Innovative Training Networks (ITN)</c:v>
                </c:pt>
                <c:pt idx="4">
                  <c:v>Erasmus</c:v>
                </c:pt>
              </c:strCache>
            </c:strRef>
          </c:cat>
          <c:val>
            <c:numRef>
              <c:f>Tabelle2!$Z$65:$AD$65</c:f>
              <c:numCache>
                <c:formatCode>General</c:formatCode>
                <c:ptCount val="5"/>
                <c:pt idx="0">
                  <c:v>8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52027608"/>
        <c:axId val="152028000"/>
      </c:barChart>
      <c:catAx>
        <c:axId val="1520276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2028000"/>
        <c:crosses val="autoZero"/>
        <c:auto val="1"/>
        <c:lblAlgn val="ctr"/>
        <c:lblOffset val="100"/>
        <c:noMultiLvlLbl val="0"/>
      </c:catAx>
      <c:valAx>
        <c:axId val="1520280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520276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/>
              <a:t> How would you evaluate our new website http://ereadcost.eu/? </a:t>
            </a: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cat>
            <c:strRef>
              <c:f>Tabelle2!$A$2:$E$2</c:f>
              <c:strCache>
                <c:ptCount val="5"/>
                <c:pt idx="0">
                  <c:v>1. Bad</c:v>
                </c:pt>
                <c:pt idx="1">
                  <c:v>2.</c:v>
                </c:pt>
                <c:pt idx="2">
                  <c:v>3.Acceptable</c:v>
                </c:pt>
                <c:pt idx="3">
                  <c:v>4.</c:v>
                </c:pt>
                <c:pt idx="4">
                  <c:v>5.Excellent</c:v>
                </c:pt>
              </c:strCache>
            </c:strRef>
          </c:cat>
          <c:val>
            <c:numRef>
              <c:f>Tabelle2!$A$3:$E$3</c:f>
              <c:numCache>
                <c:formatCode>General</c:formatCode>
                <c:ptCount val="5"/>
                <c:pt idx="2">
                  <c:v>16</c:v>
                </c:pt>
                <c:pt idx="3">
                  <c:v>34</c:v>
                </c:pt>
                <c:pt idx="4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52028784"/>
        <c:axId val="152161936"/>
      </c:barChart>
      <c:catAx>
        <c:axId val="1520287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2161936"/>
        <c:crosses val="autoZero"/>
        <c:auto val="1"/>
        <c:lblAlgn val="ctr"/>
        <c:lblOffset val="100"/>
        <c:noMultiLvlLbl val="0"/>
      </c:catAx>
      <c:valAx>
        <c:axId val="1521619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520287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/>
              <a:t> How would you evaluate the communication system of E-READ (Facebook, Twitter, newsletter)?  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Tabelle2!$A$28:$E$28</c:f>
              <c:strCache>
                <c:ptCount val="5"/>
                <c:pt idx="0">
                  <c:v>1. Bad</c:v>
                </c:pt>
                <c:pt idx="1">
                  <c:v>2.</c:v>
                </c:pt>
                <c:pt idx="2">
                  <c:v>3.Acceptable</c:v>
                </c:pt>
                <c:pt idx="3">
                  <c:v>4.</c:v>
                </c:pt>
                <c:pt idx="4">
                  <c:v>5.Excellent</c:v>
                </c:pt>
              </c:strCache>
            </c:strRef>
          </c:cat>
          <c:val>
            <c:numRef>
              <c:f>Tabelle2!$A$29:$E$29</c:f>
              <c:numCache>
                <c:formatCode>General</c:formatCode>
                <c:ptCount val="5"/>
                <c:pt idx="0">
                  <c:v>1</c:v>
                </c:pt>
                <c:pt idx="1">
                  <c:v>5</c:v>
                </c:pt>
                <c:pt idx="2">
                  <c:v>22</c:v>
                </c:pt>
                <c:pt idx="3">
                  <c:v>24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52162720"/>
        <c:axId val="152163112"/>
      </c:barChart>
      <c:catAx>
        <c:axId val="1521627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2163112"/>
        <c:crosses val="autoZero"/>
        <c:auto val="1"/>
        <c:lblAlgn val="ctr"/>
        <c:lblOffset val="100"/>
        <c:noMultiLvlLbl val="0"/>
      </c:catAx>
      <c:valAx>
        <c:axId val="15216311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52162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00D6-9826-4B3F-B842-5C9D1817CD21}" type="datetimeFigureOut">
              <a:rPr lang="de-DE" smtClean="0"/>
              <a:t>19.09.2016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2F2E-CEFA-4AB2-8F80-A3C8A8090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460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00D6-9826-4B3F-B842-5C9D1817CD21}" type="datetimeFigureOut">
              <a:rPr lang="de-DE" smtClean="0"/>
              <a:t>19.09.2016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2F2E-CEFA-4AB2-8F80-A3C8A8090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3925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00D6-9826-4B3F-B842-5C9D1817CD21}" type="datetimeFigureOut">
              <a:rPr lang="de-DE" smtClean="0"/>
              <a:t>19.09.2016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2F2E-CEFA-4AB2-8F80-A3C8A8090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412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00D6-9826-4B3F-B842-5C9D1817CD21}" type="datetimeFigureOut">
              <a:rPr lang="de-DE" smtClean="0"/>
              <a:t>19.09.2016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2F2E-CEFA-4AB2-8F80-A3C8A8090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9238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00D6-9826-4B3F-B842-5C9D1817CD21}" type="datetimeFigureOut">
              <a:rPr lang="de-DE" smtClean="0"/>
              <a:t>19.09.2016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2F2E-CEFA-4AB2-8F80-A3C8A8090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216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00D6-9826-4B3F-B842-5C9D1817CD21}" type="datetimeFigureOut">
              <a:rPr lang="de-DE" smtClean="0"/>
              <a:t>19.09.2016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2F2E-CEFA-4AB2-8F80-A3C8A8090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491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00D6-9826-4B3F-B842-5C9D1817CD21}" type="datetimeFigureOut">
              <a:rPr lang="de-DE" smtClean="0"/>
              <a:t>19.09.2016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2F2E-CEFA-4AB2-8F80-A3C8A8090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397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00D6-9826-4B3F-B842-5C9D1817CD21}" type="datetimeFigureOut">
              <a:rPr lang="de-DE" smtClean="0"/>
              <a:t>19.09.2016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2F2E-CEFA-4AB2-8F80-A3C8A8090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13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00D6-9826-4B3F-B842-5C9D1817CD21}" type="datetimeFigureOut">
              <a:rPr lang="de-DE" smtClean="0"/>
              <a:t>19.09.2016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2F2E-CEFA-4AB2-8F80-A3C8A8090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0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00D6-9826-4B3F-B842-5C9D1817CD21}" type="datetimeFigureOut">
              <a:rPr lang="de-DE" smtClean="0"/>
              <a:t>19.09.2016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2F2E-CEFA-4AB2-8F80-A3C8A8090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389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00D6-9826-4B3F-B842-5C9D1817CD21}" type="datetimeFigureOut">
              <a:rPr lang="de-DE" smtClean="0"/>
              <a:t>19.09.2016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2F2E-CEFA-4AB2-8F80-A3C8A8090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431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C00D6-9826-4B3F-B842-5C9D1817CD21}" type="datetimeFigureOut">
              <a:rPr lang="de-DE" smtClean="0"/>
              <a:t>19.09.2016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12F2E-CEFA-4AB2-8F80-A3C8A8090D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2100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296143"/>
          </a:xfrm>
        </p:spPr>
        <p:txBody>
          <a:bodyPr/>
          <a:lstStyle/>
          <a:p>
            <a:r>
              <a:rPr lang="de-DE" dirty="0" smtClean="0"/>
              <a:t>E- Read Survey </a:t>
            </a:r>
            <a:endParaRPr lang="it-I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591512"/>
            <a:ext cx="2857143" cy="22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0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0655876"/>
              </p:ext>
            </p:extLst>
          </p:nvPr>
        </p:nvGraphicFramePr>
        <p:xfrm>
          <a:off x="323528" y="83671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52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314909"/>
              </p:ext>
            </p:extLst>
          </p:nvPr>
        </p:nvGraphicFramePr>
        <p:xfrm>
          <a:off x="395536" y="332656"/>
          <a:ext cx="8291264" cy="5793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47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319190"/>
              </p:ext>
            </p:extLst>
          </p:nvPr>
        </p:nvGraphicFramePr>
        <p:xfrm>
          <a:off x="286241" y="764704"/>
          <a:ext cx="8606239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902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4667625"/>
              </p:ext>
            </p:extLst>
          </p:nvPr>
        </p:nvGraphicFramePr>
        <p:xfrm>
          <a:off x="251520" y="548680"/>
          <a:ext cx="8435280" cy="5577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391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8512152"/>
              </p:ext>
            </p:extLst>
          </p:nvPr>
        </p:nvGraphicFramePr>
        <p:xfrm>
          <a:off x="539552" y="76470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282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1878345"/>
              </p:ext>
            </p:extLst>
          </p:nvPr>
        </p:nvGraphicFramePr>
        <p:xfrm>
          <a:off x="467544" y="620688"/>
          <a:ext cx="8424936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38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7381263"/>
              </p:ext>
            </p:extLst>
          </p:nvPr>
        </p:nvGraphicFramePr>
        <p:xfrm>
          <a:off x="251520" y="404664"/>
          <a:ext cx="8712968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24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091861"/>
              </p:ext>
            </p:extLst>
          </p:nvPr>
        </p:nvGraphicFramePr>
        <p:xfrm>
          <a:off x="457200" y="404664"/>
          <a:ext cx="8291264" cy="5721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640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1230527"/>
              </p:ext>
            </p:extLst>
          </p:nvPr>
        </p:nvGraphicFramePr>
        <p:xfrm>
          <a:off x="323528" y="908720"/>
          <a:ext cx="8445624" cy="5462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625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7434121"/>
              </p:ext>
            </p:extLst>
          </p:nvPr>
        </p:nvGraphicFramePr>
        <p:xfrm>
          <a:off x="179512" y="332656"/>
          <a:ext cx="8784976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861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3550199"/>
              </p:ext>
            </p:extLst>
          </p:nvPr>
        </p:nvGraphicFramePr>
        <p:xfrm>
          <a:off x="539552" y="76470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402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0112106"/>
              </p:ext>
            </p:extLst>
          </p:nvPr>
        </p:nvGraphicFramePr>
        <p:xfrm>
          <a:off x="899592" y="836712"/>
          <a:ext cx="792088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201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935805"/>
              </p:ext>
            </p:extLst>
          </p:nvPr>
        </p:nvGraphicFramePr>
        <p:xfrm>
          <a:off x="683568" y="105273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335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Bildschirmpräsentation (4:3)</PresentationFormat>
  <Paragraphs>14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7" baseType="lpstr">
      <vt:lpstr>Arial</vt:lpstr>
      <vt:lpstr>Calibri</vt:lpstr>
      <vt:lpstr>Larissa</vt:lpstr>
      <vt:lpstr>E- Read Survey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FMC Technologies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Sorrentino, Pasqualina</dc:creator>
  <cp:lastModifiedBy>Massimo Salgaro</cp:lastModifiedBy>
  <cp:revision>17</cp:revision>
  <dcterms:created xsi:type="dcterms:W3CDTF">2016-09-08T14:28:51Z</dcterms:created>
  <dcterms:modified xsi:type="dcterms:W3CDTF">2016-09-19T11:03:48Z</dcterms:modified>
</cp:coreProperties>
</file>